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9" r:id="rId13"/>
    <p:sldId id="270" r:id="rId14"/>
    <p:sldId id="267"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D09D4503-2D45-465D-928A-7B5D2A4E9365}" type="datetimeFigureOut">
              <a:rPr lang="en-US" smtClean="0"/>
              <a:t>6/20/2011</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D4503-2D45-465D-928A-7B5D2A4E9365}" type="datetimeFigureOut">
              <a:rPr lang="en-US" smtClean="0"/>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9D4503-2D45-465D-928A-7B5D2A4E9365}" type="datetimeFigureOut">
              <a:rPr lang="en-US" smtClean="0"/>
              <a:t>6/20/2011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AA818B-A539-4FBC-AC3A-8019888CD7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D09D4503-2D45-465D-928A-7B5D2A4E9365}" type="datetimeFigureOut">
              <a:rPr lang="en-US" smtClean="0"/>
              <a:t>6/20/2011</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D09D4503-2D45-465D-928A-7B5D2A4E9365}" type="datetimeFigureOut">
              <a:rPr lang="en-US" smtClean="0"/>
              <a:t>6/20/2011</a:t>
            </a:fld>
            <a:endParaRPr lang="en-US"/>
          </a:p>
        </p:txBody>
      </p:sp>
      <p:sp>
        <p:nvSpPr>
          <p:cNvPr id="13" name="Slide Number Placeholder 12"/>
          <p:cNvSpPr>
            <a:spLocks noGrp="1"/>
          </p:cNvSpPr>
          <p:nvPr>
            <p:ph type="sldNum" sz="quarter" idx="11"/>
          </p:nvPr>
        </p:nvSpPr>
        <p:spPr/>
        <p:txBody>
          <a:bodyPr/>
          <a:lstStyle/>
          <a:p>
            <a:fld id="{80AA818B-A539-4FBC-AC3A-8019888CD769}"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D09D4503-2D45-465D-928A-7B5D2A4E9365}" type="datetimeFigureOut">
              <a:rPr lang="en-US" smtClean="0"/>
              <a:t>6/20/2011</a:t>
            </a:fld>
            <a:endParaRPr lang="en-US"/>
          </a:p>
        </p:txBody>
      </p:sp>
      <p:sp>
        <p:nvSpPr>
          <p:cNvPr id="9" name="Slide Number Placeholder 8"/>
          <p:cNvSpPr>
            <a:spLocks noGrp="1"/>
          </p:cNvSpPr>
          <p:nvPr>
            <p:ph type="sldNum" sz="quarter" idx="11"/>
          </p:nvPr>
        </p:nvSpPr>
        <p:spPr/>
        <p:txBody>
          <a:bodyPr/>
          <a:lstStyle/>
          <a:p>
            <a:fld id="{80AA818B-A539-4FBC-AC3A-8019888CD769}"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D09D4503-2D45-465D-928A-7B5D2A4E9365}" type="datetimeFigureOut">
              <a:rPr lang="en-US" smtClean="0"/>
              <a:t>6/20/2011</a:t>
            </a:fld>
            <a:endParaRPr lang="en-US"/>
          </a:p>
        </p:txBody>
      </p:sp>
      <p:sp>
        <p:nvSpPr>
          <p:cNvPr id="15" name="Slide Number Placeholder 14"/>
          <p:cNvSpPr>
            <a:spLocks noGrp="1"/>
          </p:cNvSpPr>
          <p:nvPr>
            <p:ph type="sldNum" sz="quarter" idx="11"/>
          </p:nvPr>
        </p:nvSpPr>
        <p:spPr/>
        <p:txBody>
          <a:bodyPr/>
          <a:lstStyle/>
          <a:p>
            <a:fld id="{80AA818B-A539-4FBC-AC3A-8019888CD769}"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D09D4503-2D45-465D-928A-7B5D2A4E9365}" type="datetimeFigureOut">
              <a:rPr lang="en-US" smtClean="0"/>
              <a:t>6/20/2011</a:t>
            </a:fld>
            <a:endParaRPr lang="en-US"/>
          </a:p>
        </p:txBody>
      </p:sp>
      <p:sp>
        <p:nvSpPr>
          <p:cNvPr id="8" name="Slide Number Placeholder 7"/>
          <p:cNvSpPr>
            <a:spLocks noGrp="1"/>
          </p:cNvSpPr>
          <p:nvPr>
            <p:ph type="sldNum" sz="quarter" idx="11"/>
          </p:nvPr>
        </p:nvSpPr>
        <p:spPr/>
        <p:txBody>
          <a:bodyPr/>
          <a:lstStyle/>
          <a:p>
            <a:fld id="{80AA818B-A539-4FBC-AC3A-8019888CD76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09D4503-2D45-465D-928A-7B5D2A4E9365}" type="datetimeFigureOut">
              <a:rPr lang="en-US" smtClean="0"/>
              <a:t>6/20/2011</a:t>
            </a:fld>
            <a:endParaRPr lang="en-US"/>
          </a:p>
        </p:txBody>
      </p:sp>
      <p:sp>
        <p:nvSpPr>
          <p:cNvPr id="6" name="Slide Number Placeholder 5"/>
          <p:cNvSpPr>
            <a:spLocks noGrp="1"/>
          </p:cNvSpPr>
          <p:nvPr>
            <p:ph type="sldNum" sz="quarter" idx="11"/>
          </p:nvPr>
        </p:nvSpPr>
        <p:spPr/>
        <p:txBody>
          <a:bodyPr/>
          <a:lstStyle/>
          <a:p>
            <a:fld id="{80AA818B-A539-4FBC-AC3A-8019888CD769}"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D09D4503-2D45-465D-928A-7B5D2A4E9365}" type="datetimeFigureOut">
              <a:rPr lang="en-US" smtClean="0"/>
              <a:t>6/20/2011</a:t>
            </a:fld>
            <a:endParaRPr lang="en-US"/>
          </a:p>
        </p:txBody>
      </p:sp>
      <p:sp>
        <p:nvSpPr>
          <p:cNvPr id="16" name="Slide Number Placeholder 15"/>
          <p:cNvSpPr>
            <a:spLocks noGrp="1"/>
          </p:cNvSpPr>
          <p:nvPr>
            <p:ph type="sldNum" sz="quarter" idx="11"/>
          </p:nvPr>
        </p:nvSpPr>
        <p:spPr/>
        <p:txBody>
          <a:bodyPr/>
          <a:lstStyle/>
          <a:p>
            <a:fld id="{80AA818B-A539-4FBC-AC3A-8019888CD769}"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D09D4503-2D45-465D-928A-7B5D2A4E9365}" type="datetimeFigureOut">
              <a:rPr lang="en-US" smtClean="0"/>
              <a:t>6/20/2011</a:t>
            </a:fld>
            <a:endParaRPr lang="en-US"/>
          </a:p>
        </p:txBody>
      </p:sp>
      <p:sp>
        <p:nvSpPr>
          <p:cNvPr id="14" name="Slide Number Placeholder 13"/>
          <p:cNvSpPr>
            <a:spLocks noGrp="1"/>
          </p:cNvSpPr>
          <p:nvPr>
            <p:ph type="sldNum" sz="quarter" idx="11"/>
          </p:nvPr>
        </p:nvSpPr>
        <p:spPr/>
        <p:txBody>
          <a:bodyPr/>
          <a:lstStyle/>
          <a:p>
            <a:fld id="{80AA818B-A539-4FBC-AC3A-8019888CD769}"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D09D4503-2D45-465D-928A-7B5D2A4E9365}" type="datetimeFigureOut">
              <a:rPr lang="en-US" smtClean="0"/>
              <a:t>6/20/2011</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80AA818B-A539-4FBC-AC3A-8019888CD7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Myths &amp; Legends</a:t>
            </a:r>
            <a:endParaRPr lang="en-US" dirty="0"/>
          </a:p>
        </p:txBody>
      </p:sp>
      <p:sp>
        <p:nvSpPr>
          <p:cNvPr id="3" name="Subtitle 2"/>
          <p:cNvSpPr>
            <a:spLocks noGrp="1"/>
          </p:cNvSpPr>
          <p:nvPr>
            <p:ph type="subTitle" idx="1"/>
          </p:nvPr>
        </p:nvSpPr>
        <p:spPr/>
        <p:txBody>
          <a:bodyPr/>
          <a:lstStyle/>
          <a:p>
            <a:r>
              <a:rPr lang="en-US" dirty="0" smtClean="0"/>
              <a:t>ENG 201 Intro. to Literature    Prof. Everson </a:t>
            </a:r>
            <a:endParaRPr lang="en-US" dirty="0"/>
          </a:p>
        </p:txBody>
      </p:sp>
    </p:spTree>
    <p:extLst>
      <p:ext uri="{BB962C8B-B14F-4D97-AF65-F5344CB8AC3E}">
        <p14:creationId xmlns:p14="http://schemas.microsoft.com/office/powerpoint/2010/main" val="335639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391400" cy="5109091"/>
          </a:xfrm>
          <a:prstGeom prst="rect">
            <a:avLst/>
          </a:prstGeom>
          <a:noFill/>
        </p:spPr>
        <p:txBody>
          <a:bodyPr wrap="square" rtlCol="0">
            <a:spAutoFit/>
          </a:bodyPr>
          <a:lstStyle/>
          <a:p>
            <a:r>
              <a:rPr lang="en-US" sz="2800" dirty="0" smtClean="0"/>
              <a:t>One night, the moon took pity on him and called out “Do not wait for </a:t>
            </a:r>
            <a:r>
              <a:rPr lang="en-US" sz="2800" dirty="0" err="1" smtClean="0"/>
              <a:t>Alida</a:t>
            </a:r>
            <a:r>
              <a:rPr lang="en-US" sz="2800" dirty="0" smtClean="0"/>
              <a:t>. Your secret has been found out, and to avoid marrying another man, she cried out to the gods for help and was changed into a delicate red flower.” “Help me to find </a:t>
            </a:r>
            <a:r>
              <a:rPr lang="en-US" sz="2800" dirty="0" err="1" smtClean="0"/>
              <a:t>Alida</a:t>
            </a:r>
            <a:r>
              <a:rPr lang="en-US" sz="2800" dirty="0" smtClean="0"/>
              <a:t>”, </a:t>
            </a:r>
            <a:r>
              <a:rPr lang="en-US" sz="2800" dirty="0" err="1" smtClean="0"/>
              <a:t>Taroo</a:t>
            </a:r>
            <a:r>
              <a:rPr lang="en-US" sz="2800" dirty="0" smtClean="0"/>
              <a:t> cried out. The gods took pity on him also and changed him into a small multi-colored bird saying “Fly, </a:t>
            </a:r>
            <a:r>
              <a:rPr lang="en-US" sz="2800" dirty="0" err="1" smtClean="0"/>
              <a:t>Colíbri</a:t>
            </a:r>
            <a:r>
              <a:rPr lang="en-US" sz="2800" dirty="0" smtClean="0"/>
              <a:t>, find your love among the flowers.” His wings made a humming sound as he rapidly flew away. </a:t>
            </a:r>
          </a:p>
          <a:p>
            <a:endParaRPr lang="en-US" dirty="0"/>
          </a:p>
        </p:txBody>
      </p:sp>
    </p:spTree>
    <p:extLst>
      <p:ext uri="{BB962C8B-B14F-4D97-AF65-F5344CB8AC3E}">
        <p14:creationId xmlns:p14="http://schemas.microsoft.com/office/powerpoint/2010/main" val="3635694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467600" cy="4832092"/>
          </a:xfrm>
          <a:prstGeom prst="rect">
            <a:avLst/>
          </a:prstGeom>
          <a:noFill/>
        </p:spPr>
        <p:txBody>
          <a:bodyPr wrap="square" rtlCol="0">
            <a:spAutoFit/>
          </a:bodyPr>
          <a:lstStyle/>
          <a:p>
            <a:r>
              <a:rPr lang="en-US" sz="2800" dirty="0"/>
              <a:t>In the morning, the </a:t>
            </a:r>
            <a:r>
              <a:rPr lang="en-US" sz="2800" dirty="0" err="1"/>
              <a:t>Tianos</a:t>
            </a:r>
            <a:r>
              <a:rPr lang="en-US" sz="2800" dirty="0"/>
              <a:t> saw the new bird darting among the flowers as swift as an arrow and as bright as a jewel. They heard the humming of his wings and saw him hovering over every flower he passed and kissing the petals. They liked the bird with the music in his wings and called it a hummingbird.  Ever since then the little bird has hovered over every flower he finds, but he returns most often to the red ones still looking for </a:t>
            </a:r>
            <a:r>
              <a:rPr lang="en-US" sz="2800" dirty="0" err="1"/>
              <a:t>Alida</a:t>
            </a:r>
            <a:r>
              <a:rPr lang="en-US" sz="2800" dirty="0"/>
              <a:t>. He has not found her yet.</a:t>
            </a:r>
          </a:p>
        </p:txBody>
      </p:sp>
    </p:spTree>
    <p:extLst>
      <p:ext uri="{BB962C8B-B14F-4D97-AF65-F5344CB8AC3E}">
        <p14:creationId xmlns:p14="http://schemas.microsoft.com/office/powerpoint/2010/main" val="827648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24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543800" cy="914400"/>
          </a:xfrm>
        </p:spPr>
        <p:txBody>
          <a:bodyPr/>
          <a:lstStyle/>
          <a:p>
            <a:r>
              <a:rPr lang="en-US" dirty="0" smtClean="0"/>
              <a:t>Discussion questions:</a:t>
            </a:r>
            <a:endParaRPr lang="en-US" dirty="0"/>
          </a:p>
        </p:txBody>
      </p:sp>
      <p:sp>
        <p:nvSpPr>
          <p:cNvPr id="3" name="TextBox 2"/>
          <p:cNvSpPr txBox="1"/>
          <p:nvPr/>
        </p:nvSpPr>
        <p:spPr>
          <a:xfrm>
            <a:off x="381000" y="1066800"/>
            <a:ext cx="8382000" cy="5909310"/>
          </a:xfrm>
          <a:prstGeom prst="rect">
            <a:avLst/>
          </a:prstGeom>
          <a:noFill/>
        </p:spPr>
        <p:txBody>
          <a:bodyPr wrap="square" rtlCol="0">
            <a:spAutoFit/>
          </a:bodyPr>
          <a:lstStyle/>
          <a:p>
            <a:r>
              <a:rPr lang="en-US" sz="2400" dirty="0"/>
              <a:t>1. Who are the four characters of the </a:t>
            </a:r>
            <a:r>
              <a:rPr lang="en-US" sz="2400" dirty="0" smtClean="0"/>
              <a:t>story? </a:t>
            </a:r>
            <a:endParaRPr lang="en-US" sz="2400" dirty="0"/>
          </a:p>
          <a:p>
            <a:r>
              <a:rPr lang="en-US" sz="2400" dirty="0"/>
              <a:t>2. Where does the </a:t>
            </a:r>
            <a:r>
              <a:rPr lang="en-US" sz="2400" dirty="0" smtClean="0"/>
              <a:t>story take </a:t>
            </a:r>
            <a:r>
              <a:rPr lang="en-US" sz="2400" dirty="0"/>
              <a:t>place? Does the location have anything to do with the end of the </a:t>
            </a:r>
            <a:r>
              <a:rPr lang="en-US" sz="2400" dirty="0" smtClean="0"/>
              <a:t>story? </a:t>
            </a:r>
            <a:endParaRPr lang="en-US" sz="2400" dirty="0"/>
          </a:p>
          <a:p>
            <a:r>
              <a:rPr lang="en-US" sz="2400" dirty="0"/>
              <a:t>3. Why is it important for </a:t>
            </a:r>
            <a:r>
              <a:rPr lang="en-US" sz="2400" dirty="0" err="1"/>
              <a:t>Alida</a:t>
            </a:r>
            <a:r>
              <a:rPr lang="en-US" sz="2400" dirty="0"/>
              <a:t> and </a:t>
            </a:r>
            <a:r>
              <a:rPr lang="en-US" sz="2400" dirty="0" err="1"/>
              <a:t>Taroo</a:t>
            </a:r>
            <a:r>
              <a:rPr lang="en-US" sz="2400" dirty="0"/>
              <a:t> to keep their relationship a secret? </a:t>
            </a:r>
          </a:p>
          <a:p>
            <a:r>
              <a:rPr lang="en-US" sz="2400" dirty="0"/>
              <a:t>4. How does </a:t>
            </a:r>
            <a:r>
              <a:rPr lang="en-US" sz="2400" dirty="0" err="1"/>
              <a:t>Alida’s</a:t>
            </a:r>
            <a:r>
              <a:rPr lang="en-US" sz="2400" dirty="0"/>
              <a:t> father find out about </a:t>
            </a:r>
            <a:r>
              <a:rPr lang="en-US" sz="2400" dirty="0" err="1"/>
              <a:t>Taroo</a:t>
            </a:r>
            <a:r>
              <a:rPr lang="en-US" sz="2400" dirty="0"/>
              <a:t>? </a:t>
            </a:r>
          </a:p>
          <a:p>
            <a:r>
              <a:rPr lang="en-US" sz="2400" dirty="0"/>
              <a:t>5. What happened to prevent </a:t>
            </a:r>
            <a:r>
              <a:rPr lang="en-US" sz="2400" dirty="0" err="1"/>
              <a:t>Alida’s</a:t>
            </a:r>
            <a:r>
              <a:rPr lang="en-US" sz="2400" dirty="0"/>
              <a:t> marriage to an unknown suitor? </a:t>
            </a:r>
          </a:p>
          <a:p>
            <a:r>
              <a:rPr lang="en-US" sz="2400" dirty="0"/>
              <a:t>6. </a:t>
            </a:r>
            <a:r>
              <a:rPr lang="en-US" sz="2400" dirty="0" smtClean="0"/>
              <a:t>Who does </a:t>
            </a:r>
            <a:r>
              <a:rPr lang="en-US" sz="2400" dirty="0" err="1"/>
              <a:t>Alida</a:t>
            </a:r>
            <a:r>
              <a:rPr lang="en-US" sz="2400" dirty="0"/>
              <a:t> ask assistance </a:t>
            </a:r>
            <a:r>
              <a:rPr lang="en-US" sz="2400" dirty="0" smtClean="0"/>
              <a:t>from, to </a:t>
            </a:r>
            <a:r>
              <a:rPr lang="en-US" sz="2400" dirty="0"/>
              <a:t>avoid the marriage? </a:t>
            </a:r>
            <a:endParaRPr lang="en-US" sz="2400" dirty="0" smtClean="0"/>
          </a:p>
          <a:p>
            <a:r>
              <a:rPr lang="en-US" sz="2400" dirty="0" smtClean="0"/>
              <a:t>7</a:t>
            </a:r>
            <a:r>
              <a:rPr lang="en-US" sz="2400" dirty="0"/>
              <a:t>. What is the significance of changing </a:t>
            </a:r>
            <a:r>
              <a:rPr lang="en-US" sz="2400" dirty="0" err="1"/>
              <a:t>Alida</a:t>
            </a:r>
            <a:r>
              <a:rPr lang="en-US" sz="2400" dirty="0"/>
              <a:t> into a beautiful red flower? </a:t>
            </a:r>
          </a:p>
          <a:p>
            <a:r>
              <a:rPr lang="en-US" sz="2400" dirty="0"/>
              <a:t>8. Why do you think the gods called </a:t>
            </a:r>
            <a:r>
              <a:rPr lang="en-US" sz="2400" dirty="0" err="1"/>
              <a:t>Taroo</a:t>
            </a:r>
            <a:r>
              <a:rPr lang="en-US" sz="2400" dirty="0"/>
              <a:t> “</a:t>
            </a:r>
            <a:r>
              <a:rPr lang="en-US" sz="2400" dirty="0" err="1" smtClean="0"/>
              <a:t>col</a:t>
            </a:r>
            <a:r>
              <a:rPr lang="en-US" sz="2400" dirty="0" err="1" smtClean="0">
                <a:latin typeface="Times New Roman"/>
                <a:cs typeface="Times New Roman"/>
              </a:rPr>
              <a:t>í</a:t>
            </a:r>
            <a:r>
              <a:rPr lang="en-US" sz="2400" dirty="0" err="1" smtClean="0"/>
              <a:t>bri</a:t>
            </a:r>
            <a:r>
              <a:rPr lang="en-US" sz="2400" dirty="0"/>
              <a:t>”? </a:t>
            </a:r>
          </a:p>
          <a:p>
            <a:r>
              <a:rPr lang="en-US" sz="2400" dirty="0"/>
              <a:t>9. What do we learn about hummingbirds from the </a:t>
            </a:r>
            <a:r>
              <a:rPr lang="en-US" sz="2400" dirty="0" smtClean="0"/>
              <a:t>story? </a:t>
            </a:r>
            <a:endParaRPr lang="en-US" sz="2400" dirty="0"/>
          </a:p>
          <a:p>
            <a:r>
              <a:rPr lang="en-US" sz="2400" dirty="0"/>
              <a:t>10. </a:t>
            </a:r>
            <a:r>
              <a:rPr lang="en-US" sz="2400" dirty="0" smtClean="0"/>
              <a:t>Is this a legend or a myth? Why?</a:t>
            </a:r>
            <a:endParaRPr lang="en-US" sz="2400" dirty="0"/>
          </a:p>
          <a:p>
            <a:endParaRPr lang="en-US" dirty="0"/>
          </a:p>
        </p:txBody>
      </p:sp>
    </p:spTree>
    <p:extLst>
      <p:ext uri="{BB962C8B-B14F-4D97-AF65-F5344CB8AC3E}">
        <p14:creationId xmlns:p14="http://schemas.microsoft.com/office/powerpoint/2010/main" val="2151204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50735" y="4267368"/>
            <a:ext cx="3733800" cy="731520"/>
          </a:xfrm>
        </p:spPr>
        <p:txBody>
          <a:bodyPr>
            <a:normAutofit/>
          </a:bodyPr>
          <a:lstStyle/>
          <a:p>
            <a:r>
              <a:rPr lang="en-US" sz="2800" dirty="0" smtClean="0"/>
              <a:t>The Hummingbird</a:t>
            </a:r>
            <a:endParaRPr lang="en-US" sz="2800" dirty="0"/>
          </a:p>
        </p:txBody>
      </p:sp>
      <p:sp>
        <p:nvSpPr>
          <p:cNvPr id="3" name="Title 2"/>
          <p:cNvSpPr>
            <a:spLocks noGrp="1"/>
          </p:cNvSpPr>
          <p:nvPr>
            <p:ph type="title"/>
          </p:nvPr>
        </p:nvSpPr>
        <p:spPr>
          <a:xfrm>
            <a:off x="228600" y="228600"/>
            <a:ext cx="6035040" cy="2350008"/>
          </a:xfrm>
        </p:spPr>
        <p:txBody>
          <a:bodyPr/>
          <a:lstStyle/>
          <a:p>
            <a:r>
              <a:rPr lang="en-US" dirty="0" smtClean="0"/>
              <a:t>Assignment #4</a:t>
            </a:r>
            <a:endParaRPr lang="en-US" dirty="0"/>
          </a:p>
        </p:txBody>
      </p:sp>
    </p:spTree>
    <p:extLst>
      <p:ext uri="{BB962C8B-B14F-4D97-AF65-F5344CB8AC3E}">
        <p14:creationId xmlns:p14="http://schemas.microsoft.com/office/powerpoint/2010/main" val="1860447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7543800" cy="914400"/>
          </a:xfrm>
        </p:spPr>
        <p:txBody>
          <a:bodyPr/>
          <a:lstStyle/>
          <a:p>
            <a:r>
              <a:rPr lang="en-US" dirty="0" smtClean="0"/>
              <a:t>A.4 Complete the Chart</a:t>
            </a:r>
            <a:endParaRPr lang="en-US" dirty="0"/>
          </a:p>
        </p:txBody>
      </p:sp>
      <p:sp>
        <p:nvSpPr>
          <p:cNvPr id="3" name="TextBox 2"/>
          <p:cNvSpPr txBox="1"/>
          <p:nvPr/>
        </p:nvSpPr>
        <p:spPr>
          <a:xfrm>
            <a:off x="533400" y="1600200"/>
            <a:ext cx="8001000" cy="5262979"/>
          </a:xfrm>
          <a:prstGeom prst="rect">
            <a:avLst/>
          </a:prstGeom>
          <a:noFill/>
        </p:spPr>
        <p:txBody>
          <a:bodyPr wrap="square" rtlCol="0">
            <a:spAutoFit/>
          </a:bodyPr>
          <a:lstStyle/>
          <a:p>
            <a:r>
              <a:rPr lang="en-US" sz="2400" dirty="0" smtClean="0"/>
              <a:t>Copy the Myth Chart into your notebook.</a:t>
            </a:r>
          </a:p>
          <a:p>
            <a:endParaRPr lang="en-US" sz="2400" dirty="0"/>
          </a:p>
          <a:p>
            <a:r>
              <a:rPr lang="en-US" sz="2400" dirty="0" smtClean="0"/>
              <a:t>Complete the Myth Chart in class. Use any resources including the professor.</a:t>
            </a:r>
          </a:p>
          <a:p>
            <a:endParaRPr lang="en-US" sz="2400" dirty="0"/>
          </a:p>
          <a:p>
            <a:endParaRPr lang="en-US" sz="2400" dirty="0" smtClean="0"/>
          </a:p>
          <a:p>
            <a:r>
              <a:rPr lang="en-US" sz="2400" dirty="0" smtClean="0"/>
              <a:t>HOMEWORK:</a:t>
            </a:r>
          </a:p>
          <a:p>
            <a:endParaRPr lang="en-US" sz="2400" dirty="0"/>
          </a:p>
          <a:p>
            <a:r>
              <a:rPr lang="en-US" sz="2400" dirty="0" smtClean="0"/>
              <a:t>Print the Myth Chart from the Materials page of Wiki, and complete it.  </a:t>
            </a:r>
          </a:p>
          <a:p>
            <a:endParaRPr lang="en-US" sz="2400" dirty="0"/>
          </a:p>
          <a:p>
            <a:r>
              <a:rPr lang="en-US" sz="2400" dirty="0" smtClean="0"/>
              <a:t>Submit the completed Myth Chart for Tuesday, June 21</a:t>
            </a:r>
            <a:r>
              <a:rPr lang="en-US" sz="2400" baseline="30000" dirty="0" smtClean="0"/>
              <a:t>st</a:t>
            </a:r>
            <a:r>
              <a:rPr lang="en-US" sz="2400" dirty="0" smtClean="0"/>
              <a:t>.</a:t>
            </a:r>
          </a:p>
          <a:p>
            <a:endParaRPr lang="en-US" sz="2400" dirty="0"/>
          </a:p>
          <a:p>
            <a:r>
              <a:rPr lang="en-US" sz="2400" dirty="0" smtClean="0"/>
              <a:t>The Myth Chart will be evaluated as Assignment #4.</a:t>
            </a:r>
            <a:endParaRPr lang="en-US" sz="2400" dirty="0"/>
          </a:p>
        </p:txBody>
      </p:sp>
    </p:spTree>
    <p:extLst>
      <p:ext uri="{BB962C8B-B14F-4D97-AF65-F5344CB8AC3E}">
        <p14:creationId xmlns:p14="http://schemas.microsoft.com/office/powerpoint/2010/main" val="116549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3" y="0"/>
            <a:ext cx="3067812" cy="3593592"/>
          </a:xfrm>
          <a:prstGeom prst="rect">
            <a:avLst/>
          </a:prstGeom>
        </p:spPr>
      </p:pic>
      <p:sp>
        <p:nvSpPr>
          <p:cNvPr id="2" name="Text Placeholder 1"/>
          <p:cNvSpPr>
            <a:spLocks noGrp="1"/>
          </p:cNvSpPr>
          <p:nvPr>
            <p:ph type="body" idx="1"/>
          </p:nvPr>
        </p:nvSpPr>
        <p:spPr>
          <a:xfrm>
            <a:off x="4495800" y="4191000"/>
            <a:ext cx="3733800" cy="731520"/>
          </a:xfrm>
        </p:spPr>
        <p:txBody>
          <a:bodyPr/>
          <a:lstStyle/>
          <a:p>
            <a:r>
              <a:rPr lang="en-US" sz="2800" dirty="0" smtClean="0"/>
              <a:t>Myths &amp; Legends</a:t>
            </a:r>
            <a:endParaRPr lang="en-US" sz="2800" dirty="0"/>
          </a:p>
        </p:txBody>
      </p:sp>
      <p:sp>
        <p:nvSpPr>
          <p:cNvPr id="3" name="Title 2"/>
          <p:cNvSpPr>
            <a:spLocks noGrp="1"/>
          </p:cNvSpPr>
          <p:nvPr>
            <p:ph type="title"/>
          </p:nvPr>
        </p:nvSpPr>
        <p:spPr>
          <a:xfrm>
            <a:off x="3108960" y="2057400"/>
            <a:ext cx="6035040" cy="2350008"/>
          </a:xfrm>
        </p:spPr>
        <p:txBody>
          <a:bodyPr/>
          <a:lstStyle/>
          <a:p>
            <a:r>
              <a:rPr lang="en-US" dirty="0" smtClean="0"/>
              <a:t>Definitions</a:t>
            </a:r>
            <a:endParaRPr lang="en-US" dirty="0"/>
          </a:p>
        </p:txBody>
      </p:sp>
    </p:spTree>
    <p:extLst>
      <p:ext uri="{BB962C8B-B14F-4D97-AF65-F5344CB8AC3E}">
        <p14:creationId xmlns:p14="http://schemas.microsoft.com/office/powerpoint/2010/main" val="3815849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543800" cy="914400"/>
          </a:xfrm>
        </p:spPr>
        <p:txBody>
          <a:bodyPr/>
          <a:lstStyle/>
          <a:p>
            <a:r>
              <a:rPr lang="en-US" dirty="0" smtClean="0"/>
              <a:t>Myths</a:t>
            </a:r>
            <a:endParaRPr lang="en-US" dirty="0"/>
          </a:p>
        </p:txBody>
      </p:sp>
      <p:sp>
        <p:nvSpPr>
          <p:cNvPr id="3" name="TextBox 2"/>
          <p:cNvSpPr txBox="1"/>
          <p:nvPr/>
        </p:nvSpPr>
        <p:spPr>
          <a:xfrm>
            <a:off x="609600" y="990600"/>
            <a:ext cx="8077200" cy="5632311"/>
          </a:xfrm>
          <a:prstGeom prst="rect">
            <a:avLst/>
          </a:prstGeom>
          <a:noFill/>
        </p:spPr>
        <p:txBody>
          <a:bodyPr wrap="square" rtlCol="0">
            <a:spAutoFit/>
          </a:bodyPr>
          <a:lstStyle/>
          <a:p>
            <a:r>
              <a:rPr lang="en-US" sz="2400" dirty="0" smtClean="0"/>
              <a:t>A </a:t>
            </a:r>
            <a:r>
              <a:rPr lang="en-US" sz="2400" dirty="0" smtClean="0">
                <a:effectLst/>
              </a:rPr>
              <a:t>myth gives a religious explanation for something: how the world or a particular custom began. There is usually no attempt to fix the myth into a coherent chronology related to the present day, though myths or a cycle of myths may have their own internal chronology.  </a:t>
            </a:r>
          </a:p>
          <a:p>
            <a:endParaRPr lang="en-US" sz="2400" dirty="0"/>
          </a:p>
          <a:p>
            <a:r>
              <a:rPr lang="en-US" sz="2400" dirty="0" smtClean="0">
                <a:effectLst/>
              </a:rPr>
              <a:t>The story is timeless in that the events are symbolic rather than just the way it happened.</a:t>
            </a:r>
          </a:p>
          <a:p>
            <a:endParaRPr lang="en-US" sz="2400" dirty="0" smtClean="0">
              <a:effectLst/>
            </a:endParaRPr>
          </a:p>
          <a:p>
            <a:r>
              <a:rPr lang="en-US" sz="2400" dirty="0" smtClean="0"/>
              <a:t>Usually myths involves the gods and the religious view of the people, and believers of the religion may take myths as truth. In modern era (today) many are skeptical about the truth value of myths, and even some Biblical stories in Christian  religion often taken as “myth” and thus not true.</a:t>
            </a:r>
            <a:endParaRPr lang="en-US" sz="2400" dirty="0"/>
          </a:p>
        </p:txBody>
      </p:sp>
    </p:spTree>
    <p:extLst>
      <p:ext uri="{BB962C8B-B14F-4D97-AF65-F5344CB8AC3E}">
        <p14:creationId xmlns:p14="http://schemas.microsoft.com/office/powerpoint/2010/main" val="177107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543800" cy="914400"/>
          </a:xfrm>
        </p:spPr>
        <p:txBody>
          <a:bodyPr/>
          <a:lstStyle/>
          <a:p>
            <a:r>
              <a:rPr lang="en-US" dirty="0" smtClean="0"/>
              <a:t>Legends</a:t>
            </a:r>
            <a:endParaRPr lang="en-US" dirty="0"/>
          </a:p>
        </p:txBody>
      </p:sp>
      <p:sp>
        <p:nvSpPr>
          <p:cNvPr id="3" name="TextBox 2"/>
          <p:cNvSpPr txBox="1"/>
          <p:nvPr/>
        </p:nvSpPr>
        <p:spPr>
          <a:xfrm>
            <a:off x="609600" y="1524000"/>
            <a:ext cx="8077200" cy="5262979"/>
          </a:xfrm>
          <a:prstGeom prst="rect">
            <a:avLst/>
          </a:prstGeom>
          <a:noFill/>
        </p:spPr>
        <p:txBody>
          <a:bodyPr wrap="square" rtlCol="0">
            <a:spAutoFit/>
          </a:bodyPr>
          <a:lstStyle/>
          <a:p>
            <a:r>
              <a:rPr lang="en-US" sz="2400" dirty="0" smtClean="0">
                <a:effectLst/>
              </a:rPr>
              <a:t>A legend is a story which is told as if it were a historical event, rather than as an explanation for something or a symbolic narrative. The legend </a:t>
            </a:r>
            <a:r>
              <a:rPr lang="en-US" sz="2400" u="sng" dirty="0" smtClean="0">
                <a:effectLst/>
              </a:rPr>
              <a:t>may or may not</a:t>
            </a:r>
            <a:r>
              <a:rPr lang="en-US" sz="2400" dirty="0" smtClean="0">
                <a:effectLst/>
              </a:rPr>
              <a:t> be an elaborated version of a historical event. </a:t>
            </a:r>
          </a:p>
          <a:p>
            <a:endParaRPr lang="en-US" sz="2400" dirty="0" smtClean="0"/>
          </a:p>
          <a:p>
            <a:r>
              <a:rPr lang="en-US" sz="2400" dirty="0" smtClean="0"/>
              <a:t>E</a:t>
            </a:r>
            <a:r>
              <a:rPr lang="en-US" sz="2400" dirty="0" smtClean="0">
                <a:effectLst/>
              </a:rPr>
              <a:t>xamples of legends in the English tradition are the stories about Robin Hood, which are set in a definite period, the reign of Richard I of England (1189-99), or about King Arthur, which were perhaps originally based on the exploits of a Romano-Celtic prince who attempted to resist the expansion of the Anglo-Saxons in what was to become England. The stories about Robin Hood and King Arthur have been elaborated and expanded on down the years.</a:t>
            </a:r>
            <a:endParaRPr lang="en-US" sz="2400" dirty="0"/>
          </a:p>
        </p:txBody>
      </p:sp>
    </p:spTree>
    <p:extLst>
      <p:ext uri="{BB962C8B-B14F-4D97-AF65-F5344CB8AC3E}">
        <p14:creationId xmlns:p14="http://schemas.microsoft.com/office/powerpoint/2010/main" val="1376493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1447800" y="1905000"/>
            <a:ext cx="6873240" cy="2350008"/>
          </a:xfrm>
          <a:prstGeom prst="rect">
            <a:avLst/>
          </a:prstGeom>
        </p:spPr>
        <p:txBody>
          <a:bodyPr/>
          <a:lst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Reading 5: </a:t>
            </a:r>
          </a:p>
          <a:p>
            <a:r>
              <a:rPr lang="en-US" dirty="0" smtClean="0"/>
              <a:t>The Hummingbird</a:t>
            </a:r>
            <a:endParaRPr lang="en-US" dirty="0"/>
          </a:p>
        </p:txBody>
      </p:sp>
    </p:spTree>
    <p:extLst>
      <p:ext uri="{BB962C8B-B14F-4D97-AF65-F5344CB8AC3E}">
        <p14:creationId xmlns:p14="http://schemas.microsoft.com/office/powerpoint/2010/main" val="458517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315200" cy="3539430"/>
          </a:xfrm>
          <a:prstGeom prst="rect">
            <a:avLst/>
          </a:prstGeom>
          <a:noFill/>
        </p:spPr>
        <p:txBody>
          <a:bodyPr wrap="square" rtlCol="0">
            <a:spAutoFit/>
          </a:bodyPr>
          <a:lstStyle/>
          <a:p>
            <a:r>
              <a:rPr lang="en-US" sz="2800" i="1" dirty="0"/>
              <a:t>The Hummingbird</a:t>
            </a:r>
            <a:r>
              <a:rPr lang="en-US" sz="2800" dirty="0"/>
              <a:t> </a:t>
            </a:r>
          </a:p>
          <a:p>
            <a:r>
              <a:rPr lang="en-US" sz="2800" dirty="0"/>
              <a:t>Long </a:t>
            </a:r>
            <a:r>
              <a:rPr lang="en-US" sz="2800" dirty="0" err="1"/>
              <a:t>long</a:t>
            </a:r>
            <a:r>
              <a:rPr lang="en-US" sz="2800" dirty="0"/>
              <a:t> ago . . . far up in the hills there was once a small pool fed by a waterfall that tumbled down the side of a mountain. It was the favorite place of </a:t>
            </a:r>
            <a:r>
              <a:rPr lang="en-US" sz="2800" dirty="0" err="1"/>
              <a:t>Alida</a:t>
            </a:r>
            <a:r>
              <a:rPr lang="en-US" sz="2800" dirty="0"/>
              <a:t>, the daughter of a great and powerful </a:t>
            </a:r>
            <a:r>
              <a:rPr lang="en-US" sz="2800" dirty="0" err="1"/>
              <a:t>Taino</a:t>
            </a:r>
            <a:r>
              <a:rPr lang="en-US" sz="2800" dirty="0"/>
              <a:t> cacique.  </a:t>
            </a:r>
            <a:endParaRPr lang="en-US" sz="2800" dirty="0" smtClean="0"/>
          </a:p>
          <a:p>
            <a:endParaRPr lang="en-US" sz="2800" dirty="0"/>
          </a:p>
          <a:p>
            <a:endParaRPr lang="en-US" sz="2800" dirty="0"/>
          </a:p>
        </p:txBody>
      </p:sp>
    </p:spTree>
    <p:extLst>
      <p:ext uri="{BB962C8B-B14F-4D97-AF65-F5344CB8AC3E}">
        <p14:creationId xmlns:p14="http://schemas.microsoft.com/office/powerpoint/2010/main" val="398523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679" y="1295400"/>
            <a:ext cx="7239000" cy="4154984"/>
          </a:xfrm>
          <a:prstGeom prst="rect">
            <a:avLst/>
          </a:prstGeom>
          <a:noFill/>
        </p:spPr>
        <p:txBody>
          <a:bodyPr wrap="square" rtlCol="0">
            <a:spAutoFit/>
          </a:bodyPr>
          <a:lstStyle/>
          <a:p>
            <a:r>
              <a:rPr lang="en-US" sz="2400" dirty="0" smtClean="0"/>
              <a:t>One day when </a:t>
            </a:r>
            <a:r>
              <a:rPr lang="en-US" sz="2400" dirty="0" err="1" smtClean="0"/>
              <a:t>Alida</a:t>
            </a:r>
            <a:r>
              <a:rPr lang="en-US" sz="2400" dirty="0" smtClean="0"/>
              <a:t> came to the pool to rest after a long walk, she was startled by a stranger—a young </a:t>
            </a:r>
            <a:r>
              <a:rPr lang="en-US" sz="2400" dirty="0" err="1" smtClean="0"/>
              <a:t>Tiano</a:t>
            </a:r>
            <a:r>
              <a:rPr lang="en-US" sz="2400" dirty="0" smtClean="0"/>
              <a:t> not from her tribe who was picking fruit from the trees. He told her about himself to make her feel at home. He was a member of an enemy tribe who had been left behind after an attack and had lived in the forest by the pool ever since. </a:t>
            </a:r>
            <a:r>
              <a:rPr lang="en-US" sz="2400" dirty="0" err="1" smtClean="0"/>
              <a:t>Alida</a:t>
            </a:r>
            <a:r>
              <a:rPr lang="en-US" sz="2400" dirty="0" smtClean="0"/>
              <a:t> and </a:t>
            </a:r>
            <a:r>
              <a:rPr lang="en-US" sz="2400" dirty="0" err="1" smtClean="0"/>
              <a:t>Taroo</a:t>
            </a:r>
            <a:r>
              <a:rPr lang="en-US" sz="2400" dirty="0" smtClean="0"/>
              <a:t> became good friends. They would meet often at the pool. Their meetings were always brief so that no one would discover their secret friendship. </a:t>
            </a:r>
          </a:p>
          <a:p>
            <a:endParaRPr lang="en-US" sz="2400" dirty="0"/>
          </a:p>
        </p:txBody>
      </p:sp>
    </p:spTree>
    <p:extLst>
      <p:ext uri="{BB962C8B-B14F-4D97-AF65-F5344CB8AC3E}">
        <p14:creationId xmlns:p14="http://schemas.microsoft.com/office/powerpoint/2010/main" val="3534894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143000"/>
            <a:ext cx="6934200" cy="3816429"/>
          </a:xfrm>
          <a:prstGeom prst="rect">
            <a:avLst/>
          </a:prstGeom>
          <a:noFill/>
        </p:spPr>
        <p:txBody>
          <a:bodyPr wrap="square" rtlCol="0">
            <a:spAutoFit/>
          </a:bodyPr>
          <a:lstStyle/>
          <a:p>
            <a:r>
              <a:rPr lang="en-US" sz="2800" dirty="0" smtClean="0"/>
              <a:t>In spite of </a:t>
            </a:r>
            <a:r>
              <a:rPr lang="en-US" sz="2800" dirty="0" err="1" smtClean="0"/>
              <a:t>Alida’s</a:t>
            </a:r>
            <a:r>
              <a:rPr lang="en-US" sz="2800" dirty="0" smtClean="0"/>
              <a:t> precautions, there came a day when someone saw them and told her father. </a:t>
            </a:r>
            <a:r>
              <a:rPr lang="en-US" sz="2800" dirty="0" err="1" smtClean="0"/>
              <a:t>Alida</a:t>
            </a:r>
            <a:r>
              <a:rPr lang="en-US" sz="2800" dirty="0" smtClean="0"/>
              <a:t> was forbidden to return to the pool, and her father decided to arrange a wedding to a man of his own choosing in order to put an end to </a:t>
            </a:r>
            <a:r>
              <a:rPr lang="en-US" sz="2800" dirty="0" err="1" smtClean="0"/>
              <a:t>Alida</a:t>
            </a:r>
            <a:r>
              <a:rPr lang="en-US" sz="2800" dirty="0" smtClean="0"/>
              <a:t> and </a:t>
            </a:r>
            <a:r>
              <a:rPr lang="en-US" sz="2800" dirty="0" err="1" smtClean="0"/>
              <a:t>Taroo’s</a:t>
            </a:r>
            <a:r>
              <a:rPr lang="en-US" sz="2800" dirty="0" smtClean="0"/>
              <a:t> romance. </a:t>
            </a:r>
          </a:p>
          <a:p>
            <a:endParaRPr lang="en-US" sz="2800" dirty="0" smtClean="0"/>
          </a:p>
          <a:p>
            <a:endParaRPr lang="en-US" dirty="0"/>
          </a:p>
        </p:txBody>
      </p:sp>
    </p:spTree>
    <p:extLst>
      <p:ext uri="{BB962C8B-B14F-4D97-AF65-F5344CB8AC3E}">
        <p14:creationId xmlns:p14="http://schemas.microsoft.com/office/powerpoint/2010/main" val="583510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143000"/>
            <a:ext cx="6934200" cy="3539430"/>
          </a:xfrm>
          <a:prstGeom prst="rect">
            <a:avLst/>
          </a:prstGeom>
          <a:noFill/>
        </p:spPr>
        <p:txBody>
          <a:bodyPr wrap="square" rtlCol="0">
            <a:spAutoFit/>
          </a:bodyPr>
          <a:lstStyle/>
          <a:p>
            <a:r>
              <a:rPr lang="en-US" sz="2800" dirty="0" err="1"/>
              <a:t>Alida</a:t>
            </a:r>
            <a:r>
              <a:rPr lang="en-US" sz="2800" dirty="0"/>
              <a:t> was grief stricken and prayed to her god for help. “Do not let me marry this man whom I do not love!” The god took pity on her and changed her into a beautiful red flower.   Meanwhile, </a:t>
            </a:r>
            <a:r>
              <a:rPr lang="en-US" sz="2800" dirty="0" err="1"/>
              <a:t>Taroo</a:t>
            </a:r>
            <a:r>
              <a:rPr lang="en-US" sz="2800" dirty="0"/>
              <a:t>, knowing nothing of </a:t>
            </a:r>
            <a:r>
              <a:rPr lang="en-US" sz="2800" dirty="0" err="1"/>
              <a:t>Alida’s</a:t>
            </a:r>
            <a:r>
              <a:rPr lang="en-US" sz="2800" dirty="0"/>
              <a:t> </a:t>
            </a:r>
            <a:r>
              <a:rPr lang="en-US" sz="2800" dirty="0" err="1"/>
              <a:t>saddness</a:t>
            </a:r>
            <a:r>
              <a:rPr lang="en-US" sz="2800" dirty="0"/>
              <a:t>, still waited for her by the pool, but she never arrived. </a:t>
            </a:r>
            <a:r>
              <a:rPr lang="en-US" sz="2800" dirty="0" smtClean="0"/>
              <a:t> </a:t>
            </a:r>
            <a:endParaRPr lang="en-US" sz="2800" dirty="0"/>
          </a:p>
        </p:txBody>
      </p:sp>
    </p:spTree>
    <p:extLst>
      <p:ext uri="{BB962C8B-B14F-4D97-AF65-F5344CB8AC3E}">
        <p14:creationId xmlns:p14="http://schemas.microsoft.com/office/powerpoint/2010/main" val="29703220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34</TotalTime>
  <Words>964</Words>
  <Application>Microsoft Office PowerPoint</Application>
  <PresentationFormat>On-screen Show (4:3)</PresentationFormat>
  <Paragraphs>49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Elemental</vt:lpstr>
      <vt:lpstr>Myths &amp; Legends</vt:lpstr>
      <vt:lpstr>Definitions</vt:lpstr>
      <vt:lpstr>Myths</vt:lpstr>
      <vt:lpstr>Legends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questions:</vt:lpstr>
      <vt:lpstr>Assignment #4</vt:lpstr>
      <vt:lpstr>A.4 Complete the Chart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Myths &amp; Legends</dc:title>
  <dc:creator>Sally Everson</dc:creator>
  <cp:lastModifiedBy>Sally Everson</cp:lastModifiedBy>
  <cp:revision>5</cp:revision>
  <dcterms:created xsi:type="dcterms:W3CDTF">2011-06-20T10:44:20Z</dcterms:created>
  <dcterms:modified xsi:type="dcterms:W3CDTF">2011-06-20T11:19:07Z</dcterms:modified>
</cp:coreProperties>
</file>